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4" r:id="rId4"/>
  </p:sldMasterIdLst>
  <p:notesMasterIdLst>
    <p:notesMasterId r:id="rId10"/>
  </p:notesMasterIdLst>
  <p:sldIdLst>
    <p:sldId id="2504" r:id="rId5"/>
    <p:sldId id="2505" r:id="rId6"/>
    <p:sldId id="2507" r:id="rId7"/>
    <p:sldId id="2508" r:id="rId8"/>
    <p:sldId id="250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3DA11-AC38-4D80-A985-F8BA6FBB6EBB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7B3DE2-9098-4109-8DE7-FE0A5CB422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078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0E7064-8030-0B41-B8A0-167F0D9B7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BA096C0-3AB4-165F-1290-F59E3E16A5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A919F01-676F-0A57-3EDF-8D5726610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620003F-5BA2-E8E1-0334-7A8A48296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6AFC84F-4B94-DDB5-10E7-9DB802C98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14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23BCF4-FA67-97ED-8098-5CB1E069E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A424A966-80AF-75DB-1D45-59B9B3B394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11312DE-3885-AC38-6088-ED4C16203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8EFC02D-2C80-76B9-F3C6-C9ED2A90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DEE6153-9528-4B73-6B0F-EC582373F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7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7F14200A-4F96-8F95-B771-6CF70D4722D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03461A32-7208-E9BA-DBBC-6E834C08D9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D34A99E-0C52-FA94-B600-5F009C464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5FB0C0E-C2C9-11D3-AD3D-5B5F73941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01AAB6AD-B2F9-19C6-8273-A46348E85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4111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F320E5-BBEC-93DF-CCE7-D9DE284B6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9B52592-CD58-BE58-F619-413BABDE98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7F06475-C6AC-6E9C-45CF-B730E679F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CA9A1F3A-6563-EBED-5313-5CC21080E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D66E359-6F0F-CD1B-1F11-95C9395B3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11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E67DBF-4CA1-4FDF-B7CC-BFCFC15BC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099CD59C-BF55-C16D-5109-A8BC2A3ED7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CDC445E2-988E-4BE5-54B1-AA7AB818A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F77FF0F1-C0D1-BF62-D2BB-E6A1CB6A8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98700D8-77ED-EB6E-807F-958A92C19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4156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64DB3FD-93BB-F4B8-4AAC-CC77B1811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F63DBCC-A7A7-771C-5CFB-4D254C3309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A981C284-310C-C04C-B109-BDF8E1A55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5D497FAC-52CB-6671-1990-313A27C06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B494C0D0-7B2D-0C9F-092E-309A6A545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39C0B173-D92D-BFF3-F0DD-8CFBB7851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26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C6FCAC-52B2-9EE6-B14A-E6EC39930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F9A5CE43-7A39-1CEC-F651-537C42AA7D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3BB5BAB-6066-4CF8-18D8-934C86195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D480C239-4E26-3358-53C1-E7A77AFC2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10408400-FF60-2180-597E-30DD94F272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F2BEC219-3991-390F-2993-5167C13DC6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07856612-728E-0BC1-C9F7-B6DFB5185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1A4CCBE7-186F-3187-2DFF-0C1EEBBF1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035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DCF0C11-9066-85AE-179B-AC7AA25C1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4F11699D-7026-221B-055A-20039178A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2B03A40C-50E8-4148-DE28-1E8F650D8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E17602F-45C7-46C9-E74C-E98626001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517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50AEE1D0-AB8D-5FA5-C815-BFF7E5BD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76DA1C1-DC2D-2546-651C-2D9369154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0E1E59A5-961E-F573-B62F-3681B73EF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404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2579D44-D946-16A8-6CFB-A95DBAB64F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BE3E9A9-1AC3-F798-C7BF-26DF7147F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C46A062-4615-9FA5-947A-C6D9CF22AB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9B7322A-8639-4456-AF1F-8641BA87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24533173-4BB9-F6E8-6213-0F9C0F299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6DB04A7A-B578-D41D-A325-D014D9427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942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C5A36FE-4F62-12E1-0920-9625B9A97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FE8249DF-A6B0-3BA8-72FE-BD51E2AD4B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7F9AFA86-D37D-DBE4-8F49-8AA4E3042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46689473-D849-E92E-0C38-D9EEE20F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0A60DE1-1FA5-291E-3E0E-8776B3183E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B115C54-A92A-61DB-A9BB-7BF87D00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6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7A4BC1F4-C469-621B-FC3E-BBEF3A48F1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GB"/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8023304-4283-3E20-0A23-2AE4D1EF2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GB"/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99F4B64-F38C-3F42-A058-1D0EE79C59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3E7F58-2E43-4BFA-A611-91F80B875CF7}" type="datetimeFigureOut">
              <a:rPr lang="en-GB" smtClean="0"/>
              <a:t>09/04/2025</a:t>
            </a:fld>
            <a:endParaRPr lang="en-GB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FF79DF0-0C3C-C026-0FE9-C2542A1F35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92C6B06-5DF9-466E-18ED-E640067DB9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32A2F8-C9A6-4AF5-8E0D-8C3EE87018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13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r04.safelinks.protection.outlook.com/?url=https%3A%2F%2Fwww.gzs.si%2Fsrip-hrana%2Fvsebina%2FNovice%2FArticleId%2F84394%2Fagrofotovoltaika-v-trajnih-nasadih&amp;data=05%7C02%7Cbarbara.rupnik%40gzs.si%7Cc0edb9c176c146d2091a08dd6e025785%7C0a6da97a117e42d393aa22ad72db6c53%7C0%7C0%7C638787678529875468%7CUnknown%7CTWFpbGZsb3d8eyJFbXB0eU1hcGkiOnRydWUsIlYiOiIwLjAuMDAwMCIsIlAiOiJXaW4zMiIsIkFOIjoiTWFpbCIsIldUIjoyfQ%3D%3D%7C0%7C%7C%7C&amp;sdata=pPjh6QFhV%2FvbDyEdG6eoYQBi6pzedJDECvqoSe56bhw%3D&amp;reserved=0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ur04.safelinks.protection.outlook.com/?url=https%3A%2F%2Fskp.si%2Fobvescanje-javnosti%2Fmreza-za-podezelje-star%2Fenovice-mreze-za-podezelje%2Fstrokovna-sadjarska-ekskurzija-v-srbijo&amp;data=05%7C02%7Cbarbara.rupnik%40gzs.si%7Cc0edb9c176c146d2091a08dd6e025785%7C0a6da97a117e42d393aa22ad72db6c53%7C0%7C0%7C638787678529891249%7CUnknown%7CTWFpbGZsb3d8eyJFbXB0eU1hcGkiOnRydWUsIlYiOiIwLjAuMDAwMCIsIlAiOiJXaW4zMiIsIkFOIjoiTWFpbCIsIldUIjoyfQ%3D%3D%7C0%7C%7C%7C&amp;sdata=wsRuCGJtwZapoTnomqUyxK9P2D%2F3V%2BkfbNKvg3X5%2BX8%3D&amp;reserved=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vrosad.si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VROSAD d.o.o. Krško - Naša super hrana">
            <a:extLst>
              <a:ext uri="{FF2B5EF4-FFF2-40B4-BE49-F238E27FC236}">
                <a16:creationId xmlns:a16="http://schemas.microsoft.com/office/drawing/2014/main" id="{47CEA0B6-745B-B07D-F15F-86CF0F5A39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6" b="20334"/>
          <a:stretch/>
        </p:blipFill>
        <p:spPr bwMode="auto">
          <a:xfrm>
            <a:off x="9387652" y="76999"/>
            <a:ext cx="2721197" cy="110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Naslov 8">
            <a:extLst>
              <a:ext uri="{FF2B5EF4-FFF2-40B4-BE49-F238E27FC236}">
                <a16:creationId xmlns:a16="http://schemas.microsoft.com/office/drawing/2014/main" id="{D90404BC-B560-FB2A-650D-DA8D3C636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900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l-SI" sz="2800" dirty="0">
                <a:latin typeface="Arial" panose="020B0604020202020204" pitchFamily="34" charset="0"/>
                <a:cs typeface="Arial" panose="020B0604020202020204" pitchFamily="34" charset="0"/>
              </a:rPr>
              <a:t>IZKUŠNJE SODELOVANJA V SRIP HRANA</a:t>
            </a:r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Označba mesta vsebine 12">
            <a:extLst>
              <a:ext uri="{FF2B5EF4-FFF2-40B4-BE49-F238E27FC236}">
                <a16:creationId xmlns:a16="http://schemas.microsoft.com/office/drawing/2014/main" id="{D5D401C8-897B-7561-7A4F-DDEC7AE069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5089" y="2325916"/>
            <a:ext cx="1725598" cy="1725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491A3409-3C62-9D47-52AD-59E6BACEA156}"/>
              </a:ext>
            </a:extLst>
          </p:cNvPr>
          <p:cNvSpPr txBox="1"/>
          <p:nvPr/>
        </p:nvSpPr>
        <p:spPr>
          <a:xfrm>
            <a:off x="3227227" y="4789498"/>
            <a:ext cx="50613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sl-SI" sz="2000" dirty="0"/>
              <a:t>Boštjan Kozole, direktor Evrosad d.o.o. Krško</a:t>
            </a:r>
          </a:p>
          <a:p>
            <a:pPr algn="ctr"/>
            <a:r>
              <a:rPr lang="sl-SI" sz="2000" dirty="0"/>
              <a:t>10. 4. 2025</a:t>
            </a:r>
            <a:endParaRPr lang="en-GB" sz="2000" dirty="0"/>
          </a:p>
        </p:txBody>
      </p:sp>
      <p:pic>
        <p:nvPicPr>
          <p:cNvPr id="15" name="Slika 14" descr="Slika, ki vsebuje besede električno modra, pisava, grafika, modro&#10;&#10;Opis je samodejno ustvarjen">
            <a:extLst>
              <a:ext uri="{FF2B5EF4-FFF2-40B4-BE49-F238E27FC236}">
                <a16:creationId xmlns:a16="http://schemas.microsoft.com/office/drawing/2014/main" id="{57675A4C-C14C-2220-1C2C-169C5EA9E6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456" y="5763639"/>
            <a:ext cx="1577838" cy="104727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lika 15" descr="Slika, ki vsebuje besede besedilo, pisava, posnetek zaslona, grafika&#10;&#10;Opis je samodejno ustvarjen">
            <a:extLst>
              <a:ext uri="{FF2B5EF4-FFF2-40B4-BE49-F238E27FC236}">
                <a16:creationId xmlns:a16="http://schemas.microsoft.com/office/drawing/2014/main" id="{FEBDB38D-284F-EEE8-782C-0F4CC619045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6461" y="6173813"/>
            <a:ext cx="2036716" cy="370682"/>
          </a:xfrm>
          <a:prstGeom prst="rect">
            <a:avLst/>
          </a:prstGeom>
        </p:spPr>
      </p:pic>
      <p:pic>
        <p:nvPicPr>
          <p:cNvPr id="17" name="Slika 16" descr="Slika, ki vsebuje besede besedilo, pisava, zelena, logotip&#10;&#10;Opis je samodejno ustvarjen">
            <a:extLst>
              <a:ext uri="{FF2B5EF4-FFF2-40B4-BE49-F238E27FC236}">
                <a16:creationId xmlns:a16="http://schemas.microsoft.com/office/drawing/2014/main" id="{82A9D717-493F-25E7-9E1E-305EF2CC015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1775" y="6173813"/>
            <a:ext cx="1060746" cy="53330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456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5B6993-260B-E59B-2F77-AADC2F067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VROSAD d.o.o. Krško - Naša super hrana">
            <a:extLst>
              <a:ext uri="{FF2B5EF4-FFF2-40B4-BE49-F238E27FC236}">
                <a16:creationId xmlns:a16="http://schemas.microsoft.com/office/drawing/2014/main" id="{D12BD2DF-87E3-CB81-B947-0496F8EF10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6" b="20334"/>
          <a:stretch/>
        </p:blipFill>
        <p:spPr bwMode="auto">
          <a:xfrm>
            <a:off x="9387652" y="76999"/>
            <a:ext cx="2721197" cy="110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1D21386F-FBB3-3A2F-E071-7553CDD76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84029"/>
          </a:xfrm>
        </p:spPr>
        <p:txBody>
          <a:bodyPr/>
          <a:lstStyle/>
          <a:p>
            <a:r>
              <a:rPr kumimoji="0" lang="sl-SI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Skupne aktivnosti s partnerji SRIP HRANA</a:t>
            </a:r>
            <a:endParaRPr lang="en-GB" dirty="0"/>
          </a:p>
        </p:txBody>
      </p:sp>
      <p:sp>
        <p:nvSpPr>
          <p:cNvPr id="6" name="PoljeZBesedilom 5">
            <a:extLst>
              <a:ext uri="{FF2B5EF4-FFF2-40B4-BE49-F238E27FC236}">
                <a16:creationId xmlns:a16="http://schemas.microsoft.com/office/drawing/2014/main" id="{E23A7811-5548-3708-C95E-A8C3C0591134}"/>
              </a:ext>
            </a:extLst>
          </p:cNvPr>
          <p:cNvSpPr txBox="1"/>
          <p:nvPr/>
        </p:nvSpPr>
        <p:spPr>
          <a:xfrm>
            <a:off x="717083" y="1179002"/>
            <a:ext cx="10515600" cy="49244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b="1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SADJARSKI POSVETI na sejmu AGRA</a:t>
            </a:r>
          </a:p>
          <a:p>
            <a:endParaRPr lang="sl-SI" b="1" dirty="0">
              <a:solidFill>
                <a:srgbClr val="0070C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b="1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SADJARSKO ZELENJADARSKE KONFERENCE NA GZS</a:t>
            </a:r>
          </a:p>
          <a:p>
            <a:endParaRPr lang="en-GB" dirty="0">
              <a:solidFill>
                <a:srgbClr val="0070C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b="1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 Delavnice</a:t>
            </a:r>
            <a:endParaRPr lang="en-GB" dirty="0">
              <a:solidFill>
                <a:srgbClr val="0070C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marL="285750" lvl="0" indent="-285750">
              <a:buFontTx/>
              <a:buChar char="-"/>
            </a:pPr>
            <a:r>
              <a:rPr lang="sl-SI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Delavnica s Kmetijskim inštitutom na temo Modelne kalkulacije za namizna jabolka</a:t>
            </a:r>
          </a:p>
          <a:p>
            <a:pPr marL="285750" lvl="0" indent="-285750">
              <a:buFontTx/>
              <a:buChar char="-"/>
            </a:pPr>
            <a:endParaRPr lang="sl-SI" dirty="0"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b="1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Strokovne sadjarske ekskurzije v tujino </a:t>
            </a:r>
            <a:r>
              <a:rPr lang="sl-SI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(ogledi sodobnih sadovnjakov, sortirnic, pakirnic in hladilnic sadja, </a:t>
            </a:r>
            <a:r>
              <a:rPr lang="sl-SI" dirty="0" err="1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agrofotovoltaike</a:t>
            </a:r>
            <a:r>
              <a:rPr lang="sl-SI" dirty="0">
                <a:solidFill>
                  <a:srgbClr val="0070C0"/>
                </a:solidFill>
                <a:effectLst/>
                <a:ea typeface="Aptos" panose="020B0004020202020204" pitchFamily="34" charset="0"/>
                <a:cs typeface="Aptos" panose="020B0004020202020204" pitchFamily="34" charset="0"/>
              </a:rPr>
              <a:t>, integrirane pridelave sadja)</a:t>
            </a:r>
          </a:p>
          <a:p>
            <a:endParaRPr lang="sl-SI" sz="800" dirty="0">
              <a:solidFill>
                <a:srgbClr val="0070C0"/>
              </a:solidFill>
              <a:effectLst/>
              <a:ea typeface="Aptos" panose="020B0004020202020204" pitchFamily="34" charset="0"/>
              <a:cs typeface="Aptos" panose="020B0004020202020204" pitchFamily="34" charset="0"/>
            </a:endParaRPr>
          </a:p>
          <a:p>
            <a:pPr lvl="0"/>
            <a:r>
              <a:rPr lang="sl-SI" u="sng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Strokovna sadjarska ekskurzija (Avstrija)</a:t>
            </a:r>
            <a:r>
              <a:rPr lang="sl-SI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, </a:t>
            </a:r>
            <a:r>
              <a:rPr lang="sl-SI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2022</a:t>
            </a:r>
          </a:p>
          <a:p>
            <a:pPr lvl="0"/>
            <a:r>
              <a:rPr lang="sl-SI" dirty="0">
                <a:ea typeface="Calibri" panose="020F0502020204030204" pitchFamily="34" charset="0"/>
                <a:cs typeface="Aptos" panose="020B0004020202020204" pitchFamily="34" charset="0"/>
              </a:rPr>
              <a:t>Udeleženci: člani Združenja za sadjarstvo pri GZS-ZKŽP, Univerza v Mariboru - Fakulteta za kmetijstvo in </a:t>
            </a:r>
            <a:r>
              <a:rPr lang="sl-SI" dirty="0" err="1">
                <a:ea typeface="Calibri" panose="020F0502020204030204" pitchFamily="34" charset="0"/>
                <a:cs typeface="Aptos" panose="020B0004020202020204" pitchFamily="34" charset="0"/>
              </a:rPr>
              <a:t>biosistemske</a:t>
            </a:r>
            <a:r>
              <a:rPr lang="sl-SI" dirty="0">
                <a:ea typeface="Calibri" panose="020F0502020204030204" pitchFamily="34" charset="0"/>
                <a:cs typeface="Aptos" panose="020B0004020202020204" pitchFamily="34" charset="0"/>
              </a:rPr>
              <a:t> vede, Kmetijski inštitut Slovenije, Sadjarski center Maribor Gačnik, Kmetijsko gozdarska zbornica Slovenije ter Ministrstvo za kmetijstvo, gozdarstvo in prehrano.</a:t>
            </a:r>
          </a:p>
          <a:p>
            <a:pPr lvl="0"/>
            <a:endParaRPr lang="sl-SI" sz="800" dirty="0">
              <a:ea typeface="Calibri" panose="020F0502020204030204" pitchFamily="34" charset="0"/>
              <a:cs typeface="Aptos" panose="020B0004020202020204" pitchFamily="34" charset="0"/>
            </a:endParaRPr>
          </a:p>
          <a:p>
            <a:pPr lvl="0"/>
            <a:r>
              <a:rPr lang="sl-SI" u="sng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Strokovna sadjarska ekskurzija (Srbija)</a:t>
            </a:r>
            <a:r>
              <a:rPr lang="sl-SI" dirty="0">
                <a:solidFill>
                  <a:srgbClr val="C00000"/>
                </a:solidFill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, </a:t>
            </a:r>
            <a:r>
              <a:rPr lang="sl-SI" dirty="0">
                <a:effectLst/>
                <a:ea typeface="Times New Roman" panose="02020603050405020304" pitchFamily="18" charset="0"/>
                <a:cs typeface="Aptos" panose="020B0004020202020204" pitchFamily="34" charset="0"/>
              </a:rPr>
              <a:t>2023</a:t>
            </a:r>
          </a:p>
          <a:p>
            <a:pPr lvl="0"/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Udeleženci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: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člani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Združenja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za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sadjarstvo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pri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GZS-ZKŽP,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Univerza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v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Mariboru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-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Fakulteta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za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kmetijstvo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in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biosistemske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vede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,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Sadjarski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</a:t>
            </a:r>
            <a:r>
              <a:rPr lang="en-GB" dirty="0" err="1">
                <a:effectLst/>
                <a:ea typeface="Calibri" panose="020F0502020204030204" pitchFamily="34" charset="0"/>
                <a:cs typeface="Aptos" panose="020B0004020202020204" pitchFamily="34" charset="0"/>
              </a:rPr>
              <a:t>center</a:t>
            </a:r>
            <a:r>
              <a:rPr lang="en-GB" dirty="0">
                <a:effectLst/>
                <a:ea typeface="Calibri" panose="020F0502020204030204" pitchFamily="34" charset="0"/>
                <a:cs typeface="Aptos" panose="020B0004020202020204" pitchFamily="34" charset="0"/>
              </a:rPr>
              <a:t> Maribor Gačnik</a:t>
            </a:r>
          </a:p>
        </p:txBody>
      </p:sp>
    </p:spTree>
    <p:extLst>
      <p:ext uri="{BB962C8B-B14F-4D97-AF65-F5344CB8AC3E}">
        <p14:creationId xmlns:p14="http://schemas.microsoft.com/office/powerpoint/2010/main" val="3791729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7D114D-E56F-C4FA-A90A-F0FB61227A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VROSAD d.o.o. Krško - Naša super hrana">
            <a:extLst>
              <a:ext uri="{FF2B5EF4-FFF2-40B4-BE49-F238E27FC236}">
                <a16:creationId xmlns:a16="http://schemas.microsoft.com/office/drawing/2014/main" id="{F66342D4-1132-B51A-0338-02C0AE039C8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6" b="20334"/>
          <a:stretch/>
        </p:blipFill>
        <p:spPr bwMode="auto">
          <a:xfrm>
            <a:off x="9387652" y="76999"/>
            <a:ext cx="2721197" cy="110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505F8FA4-599E-0129-3CD2-456D7EA8F6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099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Skupni projekti s partnerji SRIP HRANA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6EF0536D-A55B-DAE7-46DA-1A65BC004C5E}"/>
              </a:ext>
            </a:extLst>
          </p:cNvPr>
          <p:cNvSpPr txBox="1"/>
          <p:nvPr/>
        </p:nvSpPr>
        <p:spPr>
          <a:xfrm>
            <a:off x="838200" y="1148275"/>
            <a:ext cx="10998438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C00000"/>
                </a:solidFill>
              </a:rPr>
              <a:t>V</a:t>
            </a:r>
            <a:r>
              <a:rPr lang="sv-SE" b="1" dirty="0">
                <a:solidFill>
                  <a:srgbClr val="C00000"/>
                </a:solidFill>
              </a:rPr>
              <a:t>isoko storilna trajnostna pridelava jabolk</a:t>
            </a:r>
            <a:endParaRPr lang="sl-SI" b="1" dirty="0">
              <a:solidFill>
                <a:srgbClr val="C00000"/>
              </a:solidFill>
            </a:endParaRPr>
          </a:p>
          <a:p>
            <a:endParaRPr lang="sl-SI" dirty="0"/>
          </a:p>
          <a:p>
            <a:r>
              <a:rPr lang="en-GB" dirty="0"/>
              <a:t>Projekt EIP (</a:t>
            </a:r>
            <a:r>
              <a:rPr lang="en-GB" dirty="0" err="1"/>
              <a:t>Evropsko</a:t>
            </a:r>
            <a:r>
              <a:rPr lang="en-GB" dirty="0"/>
              <a:t> </a:t>
            </a:r>
            <a:r>
              <a:rPr lang="en-GB" dirty="0" err="1"/>
              <a:t>partnerstvo</a:t>
            </a:r>
            <a:r>
              <a:rPr lang="en-GB" dirty="0"/>
              <a:t> za </a:t>
            </a:r>
            <a:r>
              <a:rPr lang="en-GB" dirty="0" err="1"/>
              <a:t>inovacije</a:t>
            </a:r>
            <a:r>
              <a:rPr lang="en-GB" dirty="0"/>
              <a:t>) v </a:t>
            </a:r>
            <a:r>
              <a:rPr lang="en-GB" dirty="0" err="1"/>
              <a:t>okviru</a:t>
            </a:r>
            <a:r>
              <a:rPr lang="en-GB" dirty="0"/>
              <a:t> </a:t>
            </a:r>
            <a:r>
              <a:rPr lang="en-GB" dirty="0" err="1"/>
              <a:t>ukrepa</a:t>
            </a:r>
            <a:r>
              <a:rPr lang="en-GB" dirty="0"/>
              <a:t> M16: </a:t>
            </a:r>
            <a:r>
              <a:rPr lang="en-GB" dirty="0" err="1"/>
              <a:t>Sodelovanje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razvoja</a:t>
            </a:r>
            <a:r>
              <a:rPr lang="en-GB" dirty="0"/>
              <a:t> </a:t>
            </a:r>
            <a:r>
              <a:rPr lang="en-GB" dirty="0" err="1"/>
              <a:t>podeželja</a:t>
            </a:r>
            <a:r>
              <a:rPr lang="en-GB" dirty="0"/>
              <a:t> 2014-2020, </a:t>
            </a:r>
            <a:r>
              <a:rPr lang="en-GB" dirty="0" err="1"/>
              <a:t>podukrepa</a:t>
            </a:r>
            <a:r>
              <a:rPr lang="en-GB" dirty="0"/>
              <a:t> 16.2: </a:t>
            </a:r>
            <a:r>
              <a:rPr lang="en-GB" dirty="0" err="1"/>
              <a:t>Razvoj</a:t>
            </a:r>
            <a:r>
              <a:rPr lang="en-GB" dirty="0"/>
              <a:t> </a:t>
            </a:r>
            <a:r>
              <a:rPr lang="en-GB" dirty="0" err="1"/>
              <a:t>novih</a:t>
            </a:r>
            <a:r>
              <a:rPr lang="en-GB" dirty="0"/>
              <a:t> </a:t>
            </a:r>
            <a:r>
              <a:rPr lang="en-GB" dirty="0" err="1"/>
              <a:t>proizvodov</a:t>
            </a:r>
            <a:r>
              <a:rPr lang="en-GB" dirty="0"/>
              <a:t>, </a:t>
            </a:r>
            <a:r>
              <a:rPr lang="en-GB" dirty="0" err="1"/>
              <a:t>praks</a:t>
            </a:r>
            <a:r>
              <a:rPr lang="en-GB" dirty="0"/>
              <a:t>, </a:t>
            </a:r>
            <a:r>
              <a:rPr lang="en-GB" dirty="0" err="1"/>
              <a:t>procesov</a:t>
            </a:r>
            <a:r>
              <a:rPr lang="en-GB" dirty="0"/>
              <a:t> in </a:t>
            </a:r>
            <a:r>
              <a:rPr lang="en-GB" dirty="0" err="1"/>
              <a:t>tehnologij</a:t>
            </a:r>
            <a:r>
              <a:rPr lang="en-GB" dirty="0"/>
              <a:t>. </a:t>
            </a:r>
            <a:endParaRPr lang="sl-SI" dirty="0"/>
          </a:p>
          <a:p>
            <a:endParaRPr lang="sl-SI" dirty="0"/>
          </a:p>
          <a:p>
            <a:r>
              <a:rPr lang="sl-SI" dirty="0"/>
              <a:t>Sodelovali so partnerji SRIP HRANA</a:t>
            </a:r>
            <a:r>
              <a:rPr lang="en-GB" dirty="0"/>
              <a:t>: </a:t>
            </a:r>
            <a:r>
              <a:rPr lang="en-GB" dirty="0" err="1"/>
              <a:t>Univerza</a:t>
            </a:r>
            <a:r>
              <a:rPr lang="en-GB" dirty="0"/>
              <a:t> v </a:t>
            </a:r>
            <a:r>
              <a:rPr lang="en-GB" dirty="0" err="1"/>
              <a:t>Mariboru</a:t>
            </a:r>
            <a:r>
              <a:rPr lang="sl-SI" dirty="0"/>
              <a:t>, </a:t>
            </a:r>
            <a:r>
              <a:rPr lang="en-GB" dirty="0" err="1"/>
              <a:t>Univerza</a:t>
            </a:r>
            <a:r>
              <a:rPr lang="en-GB" dirty="0"/>
              <a:t> v </a:t>
            </a:r>
            <a:r>
              <a:rPr lang="en-GB" dirty="0" err="1"/>
              <a:t>Ljubljani</a:t>
            </a:r>
            <a:r>
              <a:rPr lang="sl-SI" dirty="0"/>
              <a:t>,</a:t>
            </a:r>
            <a:r>
              <a:rPr lang="en-GB" dirty="0"/>
              <a:t> </a:t>
            </a:r>
            <a:r>
              <a:rPr lang="en-GB" dirty="0" err="1"/>
              <a:t>Kmetijsko</a:t>
            </a:r>
            <a:r>
              <a:rPr lang="en-GB" dirty="0"/>
              <a:t> </a:t>
            </a:r>
            <a:r>
              <a:rPr lang="en-GB" dirty="0" err="1"/>
              <a:t>gozdarski</a:t>
            </a:r>
            <a:r>
              <a:rPr lang="en-GB" dirty="0"/>
              <a:t> </a:t>
            </a:r>
            <a:r>
              <a:rPr lang="en-GB" dirty="0" err="1"/>
              <a:t>zavod</a:t>
            </a:r>
            <a:r>
              <a:rPr lang="en-GB" dirty="0"/>
              <a:t> Maribor</a:t>
            </a:r>
            <a:r>
              <a:rPr lang="sl-SI" dirty="0"/>
              <a:t>/</a:t>
            </a:r>
            <a:r>
              <a:rPr lang="en-GB" dirty="0" err="1"/>
              <a:t>Murska</a:t>
            </a:r>
            <a:r>
              <a:rPr lang="en-GB" dirty="0"/>
              <a:t> Sobota</a:t>
            </a:r>
            <a:r>
              <a:rPr lang="sl-SI" dirty="0"/>
              <a:t>/</a:t>
            </a:r>
            <a:r>
              <a:rPr lang="en-GB" dirty="0"/>
              <a:t> Novo mesto</a:t>
            </a:r>
            <a:r>
              <a:rPr lang="sl-SI" dirty="0"/>
              <a:t>/</a:t>
            </a:r>
            <a:r>
              <a:rPr lang="en-GB" dirty="0"/>
              <a:t>Ljubljana</a:t>
            </a:r>
            <a:r>
              <a:rPr lang="sl-SI" dirty="0"/>
              <a:t>, </a:t>
            </a:r>
            <a:r>
              <a:rPr lang="en-GB" dirty="0"/>
              <a:t> </a:t>
            </a:r>
            <a:r>
              <a:rPr lang="en-GB" dirty="0" err="1"/>
              <a:t>Kmetijski</a:t>
            </a:r>
            <a:r>
              <a:rPr lang="en-GB" dirty="0"/>
              <a:t> </a:t>
            </a:r>
            <a:r>
              <a:rPr lang="en-GB" dirty="0" err="1"/>
              <a:t>inštitut</a:t>
            </a:r>
            <a:r>
              <a:rPr lang="en-GB" dirty="0"/>
              <a:t> Slovenije</a:t>
            </a:r>
            <a:r>
              <a:rPr lang="sl-SI" dirty="0"/>
              <a:t>, </a:t>
            </a:r>
            <a:r>
              <a:rPr lang="en-GB" dirty="0"/>
              <a:t>MIROSAN d.o.o.  EVROSAD d.o.o. </a:t>
            </a:r>
            <a:endParaRPr lang="sl-SI" dirty="0"/>
          </a:p>
          <a:p>
            <a:endParaRPr lang="sl-SI" dirty="0"/>
          </a:p>
          <a:p>
            <a:r>
              <a:rPr lang="en-GB" dirty="0" err="1"/>
              <a:t>Trajanje</a:t>
            </a:r>
            <a:r>
              <a:rPr lang="en-GB" dirty="0"/>
              <a:t>	</a:t>
            </a:r>
            <a:r>
              <a:rPr lang="en-GB" dirty="0" err="1"/>
              <a:t>projekta</a:t>
            </a:r>
            <a:r>
              <a:rPr lang="en-GB" dirty="0"/>
              <a:t>:	22.11.2019–23.11.2022 </a:t>
            </a:r>
            <a:endParaRPr lang="sl-SI" dirty="0"/>
          </a:p>
          <a:p>
            <a:endParaRPr lang="sl-SI" dirty="0"/>
          </a:p>
          <a:p>
            <a:r>
              <a:rPr lang="sl-SI" dirty="0">
                <a:solidFill>
                  <a:srgbClr val="0070C0"/>
                </a:solidFill>
              </a:rPr>
              <a:t>Rezultati projekta: </a:t>
            </a:r>
          </a:p>
          <a:p>
            <a:r>
              <a:rPr lang="sl-SI" dirty="0">
                <a:solidFill>
                  <a:srgbClr val="0070C0"/>
                </a:solidFill>
              </a:rPr>
              <a:t>Prenos znanja na člane partnerstva,</a:t>
            </a:r>
          </a:p>
          <a:p>
            <a:r>
              <a:rPr lang="sl-SI" dirty="0">
                <a:solidFill>
                  <a:srgbClr val="0070C0"/>
                </a:solidFill>
              </a:rPr>
              <a:t>izvedba novih tehnoloških ukrepov v demonstracijskih nasadih,</a:t>
            </a:r>
          </a:p>
          <a:p>
            <a:r>
              <a:rPr lang="sl-SI" dirty="0">
                <a:solidFill>
                  <a:srgbClr val="0070C0"/>
                </a:solidFill>
              </a:rPr>
              <a:t>izvedba usposabljanj za širšo javnost</a:t>
            </a:r>
          </a:p>
          <a:p>
            <a:r>
              <a:rPr lang="en-GB" dirty="0"/>
              <a:t> </a:t>
            </a:r>
            <a:endParaRPr lang="sl-SI" dirty="0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F67FE2EF-12FF-6F0F-6505-21477C5BECF5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973" t="33244" r="23002" b="53243"/>
          <a:stretch/>
        </p:blipFill>
        <p:spPr>
          <a:xfrm>
            <a:off x="705796" y="5709725"/>
            <a:ext cx="4084716" cy="82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0411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B15153-D49B-24A8-44B8-AE4E4FE08D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VROSAD d.o.o. Krško - Naša super hrana">
            <a:extLst>
              <a:ext uri="{FF2B5EF4-FFF2-40B4-BE49-F238E27FC236}">
                <a16:creationId xmlns:a16="http://schemas.microsoft.com/office/drawing/2014/main" id="{CB400900-CBCC-6A15-70DD-DA2D8A4FBCC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6" b="20334"/>
          <a:stretch/>
        </p:blipFill>
        <p:spPr bwMode="auto">
          <a:xfrm>
            <a:off x="9387652" y="76999"/>
            <a:ext cx="2721197" cy="110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9D6601E5-943B-7779-4A04-370B6BC5E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03099"/>
          </a:xfrm>
        </p:spPr>
        <p:txBody>
          <a:bodyPr>
            <a:normAutofit/>
          </a:bodyPr>
          <a:lstStyle/>
          <a:p>
            <a:r>
              <a:rPr lang="sl-SI" sz="3200" dirty="0">
                <a:solidFill>
                  <a:srgbClr val="0070C0"/>
                </a:solidFill>
              </a:rPr>
              <a:t>Skupni projekti s partnerji SRIP HRANA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3" name="PoljeZBesedilom 2">
            <a:extLst>
              <a:ext uri="{FF2B5EF4-FFF2-40B4-BE49-F238E27FC236}">
                <a16:creationId xmlns:a16="http://schemas.microsoft.com/office/drawing/2014/main" id="{09AC49EA-BF8B-30D3-08FD-CA48669E05F0}"/>
              </a:ext>
            </a:extLst>
          </p:cNvPr>
          <p:cNvSpPr txBox="1"/>
          <p:nvPr/>
        </p:nvSpPr>
        <p:spPr>
          <a:xfrm>
            <a:off x="838200" y="1148275"/>
            <a:ext cx="10998438" cy="4801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b="1" dirty="0">
                <a:solidFill>
                  <a:srgbClr val="C00000"/>
                </a:solidFill>
              </a:rPr>
              <a:t>PRO – PRIDELAVA (Povečanje produktivnosti kmetijske pridelave z učinkovito in trajnostno rabo vode)</a:t>
            </a:r>
          </a:p>
          <a:p>
            <a:endParaRPr lang="sl-SI" dirty="0"/>
          </a:p>
          <a:p>
            <a:r>
              <a:rPr lang="en-GB" dirty="0"/>
              <a:t>Projekt EIP (</a:t>
            </a:r>
            <a:r>
              <a:rPr lang="en-GB" dirty="0" err="1"/>
              <a:t>Evropsko</a:t>
            </a:r>
            <a:r>
              <a:rPr lang="en-GB" dirty="0"/>
              <a:t> </a:t>
            </a:r>
            <a:r>
              <a:rPr lang="en-GB" dirty="0" err="1"/>
              <a:t>partnerstvo</a:t>
            </a:r>
            <a:r>
              <a:rPr lang="en-GB" dirty="0"/>
              <a:t> za </a:t>
            </a:r>
            <a:r>
              <a:rPr lang="en-GB" dirty="0" err="1"/>
              <a:t>inovacije</a:t>
            </a:r>
            <a:r>
              <a:rPr lang="en-GB" dirty="0"/>
              <a:t>) v </a:t>
            </a:r>
            <a:r>
              <a:rPr lang="en-GB" dirty="0" err="1"/>
              <a:t>okviru</a:t>
            </a:r>
            <a:r>
              <a:rPr lang="en-GB" dirty="0"/>
              <a:t> </a:t>
            </a:r>
            <a:r>
              <a:rPr lang="en-GB" dirty="0" err="1"/>
              <a:t>ukrepa</a:t>
            </a:r>
            <a:r>
              <a:rPr lang="en-GB" dirty="0"/>
              <a:t> M16: </a:t>
            </a:r>
            <a:r>
              <a:rPr lang="en-GB" dirty="0" err="1"/>
              <a:t>Sodelovanje</a:t>
            </a:r>
            <a:r>
              <a:rPr lang="en-GB" dirty="0"/>
              <a:t> </a:t>
            </a:r>
            <a:r>
              <a:rPr lang="en-GB" dirty="0" err="1"/>
              <a:t>iz</a:t>
            </a:r>
            <a:r>
              <a:rPr lang="en-GB" dirty="0"/>
              <a:t> </a:t>
            </a:r>
            <a:r>
              <a:rPr lang="en-GB" dirty="0" err="1"/>
              <a:t>Programa</a:t>
            </a:r>
            <a:r>
              <a:rPr lang="en-GB" dirty="0"/>
              <a:t> </a:t>
            </a:r>
            <a:r>
              <a:rPr lang="en-GB" dirty="0" err="1"/>
              <a:t>razvoja</a:t>
            </a:r>
            <a:r>
              <a:rPr lang="en-GB" dirty="0"/>
              <a:t> </a:t>
            </a:r>
            <a:r>
              <a:rPr lang="en-GB" dirty="0" err="1"/>
              <a:t>podeželja</a:t>
            </a:r>
            <a:r>
              <a:rPr lang="en-GB" dirty="0"/>
              <a:t> 2014-2020, </a:t>
            </a:r>
            <a:r>
              <a:rPr lang="en-GB" dirty="0" err="1"/>
              <a:t>podukrepa</a:t>
            </a:r>
            <a:r>
              <a:rPr lang="sl-SI" dirty="0"/>
              <a:t> 16.5:</a:t>
            </a:r>
            <a:r>
              <a:rPr lang="en-GB" dirty="0"/>
              <a:t> </a:t>
            </a:r>
            <a:r>
              <a:rPr lang="en-GB" dirty="0" err="1"/>
              <a:t>Podpora</a:t>
            </a:r>
            <a:r>
              <a:rPr lang="en-GB" dirty="0"/>
              <a:t> za </a:t>
            </a:r>
            <a:r>
              <a:rPr lang="en-GB" dirty="0" err="1"/>
              <a:t>skupno</a:t>
            </a:r>
            <a:r>
              <a:rPr lang="en-GB" dirty="0"/>
              <a:t> </a:t>
            </a:r>
            <a:r>
              <a:rPr lang="en-GB" dirty="0" err="1"/>
              <a:t>ukrepanje</a:t>
            </a:r>
            <a:r>
              <a:rPr lang="en-GB" dirty="0"/>
              <a:t> za </a:t>
            </a:r>
            <a:r>
              <a:rPr lang="en-GB" dirty="0" err="1"/>
              <a:t>blažitev</a:t>
            </a:r>
            <a:r>
              <a:rPr lang="en-GB" dirty="0"/>
              <a:t> </a:t>
            </a:r>
            <a:r>
              <a:rPr lang="en-GB" dirty="0" err="1"/>
              <a:t>podnebnih</a:t>
            </a:r>
            <a:r>
              <a:rPr lang="en-GB" dirty="0"/>
              <a:t> </a:t>
            </a:r>
            <a:r>
              <a:rPr lang="en-GB" dirty="0" err="1"/>
              <a:t>sprememb</a:t>
            </a:r>
            <a:r>
              <a:rPr lang="en-GB" dirty="0"/>
              <a:t> </a:t>
            </a:r>
            <a:r>
              <a:rPr lang="en-GB" dirty="0" err="1"/>
              <a:t>ali</a:t>
            </a:r>
            <a:r>
              <a:rPr lang="en-GB" dirty="0"/>
              <a:t> </a:t>
            </a:r>
            <a:r>
              <a:rPr lang="en-GB" dirty="0" err="1"/>
              <a:t>prilagajanje</a:t>
            </a:r>
            <a:r>
              <a:rPr lang="en-GB" dirty="0"/>
              <a:t> </a:t>
            </a:r>
            <a:r>
              <a:rPr lang="en-GB" dirty="0" err="1"/>
              <a:t>nanje</a:t>
            </a:r>
            <a:r>
              <a:rPr lang="en-GB" dirty="0"/>
              <a:t> </a:t>
            </a:r>
            <a:r>
              <a:rPr lang="en-GB" dirty="0" err="1"/>
              <a:t>ter</a:t>
            </a:r>
            <a:r>
              <a:rPr lang="en-GB" dirty="0"/>
              <a:t> za </a:t>
            </a:r>
            <a:r>
              <a:rPr lang="en-GB" dirty="0" err="1"/>
              <a:t>skupne</a:t>
            </a:r>
            <a:r>
              <a:rPr lang="en-GB" dirty="0"/>
              <a:t> </a:t>
            </a:r>
            <a:r>
              <a:rPr lang="en-GB" dirty="0" err="1"/>
              <a:t>pristope</a:t>
            </a:r>
            <a:r>
              <a:rPr lang="en-GB" dirty="0"/>
              <a:t> k </a:t>
            </a:r>
            <a:r>
              <a:rPr lang="en-GB" dirty="0" err="1"/>
              <a:t>okoljskim</a:t>
            </a:r>
            <a:r>
              <a:rPr lang="en-GB" dirty="0"/>
              <a:t> </a:t>
            </a:r>
            <a:r>
              <a:rPr lang="en-GB" dirty="0" err="1"/>
              <a:t>projektom</a:t>
            </a:r>
            <a:r>
              <a:rPr lang="en-GB" dirty="0"/>
              <a:t> in </a:t>
            </a:r>
            <a:r>
              <a:rPr lang="en-GB" dirty="0" err="1"/>
              <a:t>stalnim</a:t>
            </a:r>
            <a:r>
              <a:rPr lang="en-GB" dirty="0"/>
              <a:t> </a:t>
            </a:r>
            <a:r>
              <a:rPr lang="en-GB" dirty="0" err="1"/>
              <a:t>okoljskim</a:t>
            </a:r>
            <a:r>
              <a:rPr lang="en-GB" dirty="0"/>
              <a:t> </a:t>
            </a:r>
            <a:r>
              <a:rPr lang="en-GB" dirty="0" err="1"/>
              <a:t>praksam</a:t>
            </a:r>
            <a:endParaRPr lang="sl-SI" dirty="0"/>
          </a:p>
          <a:p>
            <a:endParaRPr lang="sl-SI" dirty="0"/>
          </a:p>
          <a:p>
            <a:r>
              <a:rPr lang="sl-SI" dirty="0"/>
              <a:t>Sodelovali so partnerji SRIP HRANA</a:t>
            </a:r>
            <a:r>
              <a:rPr lang="en-GB" dirty="0"/>
              <a:t>: </a:t>
            </a:r>
            <a:r>
              <a:rPr lang="en-GB" dirty="0" err="1"/>
              <a:t>Univerza</a:t>
            </a:r>
            <a:r>
              <a:rPr lang="en-GB" dirty="0"/>
              <a:t> v </a:t>
            </a:r>
            <a:r>
              <a:rPr lang="en-GB" dirty="0" err="1"/>
              <a:t>Ljubljani</a:t>
            </a:r>
            <a:r>
              <a:rPr lang="sl-SI" dirty="0"/>
              <a:t> -</a:t>
            </a:r>
            <a:r>
              <a:rPr lang="en-GB" dirty="0"/>
              <a:t> </a:t>
            </a:r>
            <a:r>
              <a:rPr lang="en-GB" dirty="0" err="1"/>
              <a:t>Biotehniška</a:t>
            </a:r>
            <a:r>
              <a:rPr lang="en-GB" dirty="0"/>
              <a:t> </a:t>
            </a:r>
            <a:r>
              <a:rPr lang="en-GB" dirty="0" err="1"/>
              <a:t>fakulteta</a:t>
            </a:r>
            <a:r>
              <a:rPr lang="sl-SI" dirty="0"/>
              <a:t>, </a:t>
            </a:r>
            <a:r>
              <a:rPr lang="en-GB" dirty="0" err="1"/>
              <a:t>Inštitut</a:t>
            </a:r>
            <a:r>
              <a:rPr lang="en-GB" dirty="0"/>
              <a:t> za </a:t>
            </a:r>
            <a:r>
              <a:rPr lang="en-GB" dirty="0" err="1"/>
              <a:t>hmeljarstvo</a:t>
            </a:r>
            <a:r>
              <a:rPr lang="en-GB" dirty="0"/>
              <a:t> in </a:t>
            </a:r>
            <a:r>
              <a:rPr lang="en-GB" dirty="0" err="1"/>
              <a:t>pivovarstvo</a:t>
            </a:r>
            <a:r>
              <a:rPr lang="en-GB" dirty="0"/>
              <a:t> Slovenije,</a:t>
            </a:r>
            <a:r>
              <a:rPr lang="sl-SI" dirty="0"/>
              <a:t> </a:t>
            </a:r>
            <a:r>
              <a:rPr lang="en-GB" dirty="0" err="1"/>
              <a:t>Kmetijski</a:t>
            </a:r>
            <a:r>
              <a:rPr lang="en-GB" dirty="0"/>
              <a:t> </a:t>
            </a:r>
            <a:r>
              <a:rPr lang="en-GB" dirty="0" err="1"/>
              <a:t>gozdarska</a:t>
            </a:r>
            <a:r>
              <a:rPr lang="en-GB" dirty="0"/>
              <a:t> </a:t>
            </a:r>
            <a:r>
              <a:rPr lang="en-GB" dirty="0" err="1"/>
              <a:t>zbornica</a:t>
            </a:r>
            <a:r>
              <a:rPr lang="en-GB" dirty="0"/>
              <a:t> Slovenije, </a:t>
            </a:r>
            <a:r>
              <a:rPr lang="en-GB" dirty="0" err="1"/>
              <a:t>Kmetijsko</a:t>
            </a:r>
            <a:r>
              <a:rPr lang="en-GB" dirty="0"/>
              <a:t> </a:t>
            </a:r>
            <a:r>
              <a:rPr lang="en-GB" dirty="0" err="1"/>
              <a:t>gozdarski</a:t>
            </a:r>
            <a:r>
              <a:rPr lang="en-GB" dirty="0"/>
              <a:t> </a:t>
            </a:r>
            <a:r>
              <a:rPr lang="en-GB" dirty="0" err="1"/>
              <a:t>zavod</a:t>
            </a:r>
            <a:r>
              <a:rPr lang="en-GB" dirty="0"/>
              <a:t> Novo mesto,</a:t>
            </a:r>
            <a:r>
              <a:rPr lang="sl-SI" dirty="0"/>
              <a:t> PANVITA d.o.o., EVROSAD d.o.o.</a:t>
            </a:r>
            <a:endParaRPr lang="en-GB" dirty="0"/>
          </a:p>
          <a:p>
            <a:endParaRPr lang="en-GB" dirty="0"/>
          </a:p>
          <a:p>
            <a:r>
              <a:rPr lang="en-GB" dirty="0" err="1"/>
              <a:t>Trajanje</a:t>
            </a:r>
            <a:r>
              <a:rPr lang="en-GB" dirty="0"/>
              <a:t>	</a:t>
            </a:r>
            <a:r>
              <a:rPr lang="en-GB" dirty="0" err="1"/>
              <a:t>projekta</a:t>
            </a:r>
            <a:r>
              <a:rPr lang="en-GB" dirty="0"/>
              <a:t>:	</a:t>
            </a:r>
            <a:r>
              <a:rPr lang="en-GB" dirty="0" err="1"/>
              <a:t>december</a:t>
            </a:r>
            <a:r>
              <a:rPr lang="en-GB" dirty="0"/>
              <a:t> 2018 – </a:t>
            </a:r>
            <a:r>
              <a:rPr lang="en-GB" dirty="0" err="1"/>
              <a:t>december</a:t>
            </a:r>
            <a:r>
              <a:rPr lang="en-GB" dirty="0"/>
              <a:t> 2021</a:t>
            </a:r>
            <a:endParaRPr lang="sl-SI" dirty="0"/>
          </a:p>
          <a:p>
            <a:endParaRPr lang="sl-SI" dirty="0"/>
          </a:p>
          <a:p>
            <a:r>
              <a:rPr lang="sl-SI" dirty="0">
                <a:solidFill>
                  <a:srgbClr val="0070C0"/>
                </a:solidFill>
              </a:rPr>
              <a:t>Rezultati projekta: </a:t>
            </a:r>
          </a:p>
          <a:p>
            <a:r>
              <a:rPr lang="pl-PL" dirty="0">
                <a:solidFill>
                  <a:srgbClr val="0070C0"/>
                </a:solidFill>
              </a:rPr>
              <a:t>Vpeljava Sistema za Podporo Odločanju o Namakanju (SPON) v prakso. Kmetje na podlagi tega lahko odločajo o času ter o količini dodane vode. Z usposabljanji so poglobili znanja o lastnostih tal za zadrževanje vode, potrebah rastlin po vodi v različnih fazah razvoja ter klimatskih in vremenskih značilnostih.</a:t>
            </a:r>
          </a:p>
          <a:p>
            <a:r>
              <a:rPr lang="en-GB" dirty="0"/>
              <a:t> </a:t>
            </a:r>
            <a:endParaRPr lang="sl-SI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0AEF869F-93FB-39CA-D4A4-E07A7E6F040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0973" t="33244" r="23002" b="53243"/>
          <a:stretch/>
        </p:blipFill>
        <p:spPr>
          <a:xfrm>
            <a:off x="705796" y="5709725"/>
            <a:ext cx="4084716" cy="82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920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FFD06-8075-6E36-A096-36D284238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VROSAD d.o.o. Krško - Naša super hrana">
            <a:extLst>
              <a:ext uri="{FF2B5EF4-FFF2-40B4-BE49-F238E27FC236}">
                <a16:creationId xmlns:a16="http://schemas.microsoft.com/office/drawing/2014/main" id="{B1B6BEB5-269F-8714-AF7F-E3DA0C69747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456" b="20334"/>
          <a:stretch/>
        </p:blipFill>
        <p:spPr bwMode="auto">
          <a:xfrm>
            <a:off x="9387652" y="76999"/>
            <a:ext cx="2721197" cy="11020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ljeZBesedilom 2">
            <a:extLst>
              <a:ext uri="{FF2B5EF4-FFF2-40B4-BE49-F238E27FC236}">
                <a16:creationId xmlns:a16="http://schemas.microsoft.com/office/drawing/2014/main" id="{62431BB8-028C-03B8-9DCF-E5E279263016}"/>
              </a:ext>
            </a:extLst>
          </p:cNvPr>
          <p:cNvSpPr txBox="1"/>
          <p:nvPr/>
        </p:nvSpPr>
        <p:spPr>
          <a:xfrm>
            <a:off x="5255395" y="2303306"/>
            <a:ext cx="5958038" cy="28315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l-SI" sz="2000" b="1" dirty="0">
                <a:solidFill>
                  <a:srgbClr val="0070C0"/>
                </a:solidFill>
              </a:rPr>
              <a:t>Sodelovanje podjetja Evrosad prispeva predvsem k naslednjim ciljem SRIP HRANA do leta 2030:</a:t>
            </a:r>
          </a:p>
          <a:p>
            <a:endParaRPr lang="sl-SI" sz="2000" b="1" dirty="0">
              <a:solidFill>
                <a:srgbClr val="0070C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/>
              <a:t>Sodelovanje</a:t>
            </a:r>
            <a:r>
              <a:rPr lang="en-GB" sz="2000" dirty="0"/>
              <a:t> </a:t>
            </a:r>
            <a:r>
              <a:rPr lang="en-GB" sz="2000" dirty="0" err="1"/>
              <a:t>deležnikov</a:t>
            </a:r>
            <a:r>
              <a:rPr lang="en-GB" sz="2000" dirty="0"/>
              <a:t> za </a:t>
            </a:r>
            <a:r>
              <a:rPr lang="en-GB" sz="2000" dirty="0" err="1"/>
              <a:t>večjo</a:t>
            </a:r>
            <a:r>
              <a:rPr lang="en-GB" sz="2000" dirty="0"/>
              <a:t> </a:t>
            </a:r>
            <a:r>
              <a:rPr lang="en-GB" sz="2000" dirty="0" err="1"/>
              <a:t>trajnost</a:t>
            </a:r>
            <a:r>
              <a:rPr lang="en-GB" sz="2000" dirty="0"/>
              <a:t> in </a:t>
            </a:r>
            <a:r>
              <a:rPr lang="en-GB" sz="2000" dirty="0" err="1"/>
              <a:t>konkurenčnost</a:t>
            </a:r>
            <a:r>
              <a:rPr lang="en-GB" sz="2000" dirty="0"/>
              <a:t> </a:t>
            </a:r>
            <a:r>
              <a:rPr lang="en-GB" sz="2000" dirty="0" err="1"/>
              <a:t>agroživilstva</a:t>
            </a:r>
            <a:r>
              <a:rPr lang="en-GB" sz="2000" dirty="0"/>
              <a:t> </a:t>
            </a:r>
            <a:endParaRPr lang="sl-SI" sz="20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/>
              <a:t>Izboljšanje</a:t>
            </a:r>
            <a:r>
              <a:rPr lang="en-GB" sz="2000" dirty="0"/>
              <a:t> </a:t>
            </a:r>
            <a:r>
              <a:rPr lang="en-GB" sz="2000" dirty="0" err="1"/>
              <a:t>učinkovitosti</a:t>
            </a:r>
            <a:r>
              <a:rPr lang="en-GB" sz="2000" dirty="0"/>
              <a:t> in </a:t>
            </a:r>
            <a:r>
              <a:rPr lang="en-GB" sz="2000" dirty="0" err="1"/>
              <a:t>trajnosti</a:t>
            </a:r>
            <a:r>
              <a:rPr lang="en-GB" sz="2000" dirty="0"/>
              <a:t> </a:t>
            </a:r>
            <a:r>
              <a:rPr lang="en-GB" sz="2000" dirty="0" err="1"/>
              <a:t>procesov</a:t>
            </a:r>
            <a:r>
              <a:rPr lang="en-GB" sz="2000" dirty="0"/>
              <a:t> v </a:t>
            </a:r>
            <a:r>
              <a:rPr lang="en-GB" sz="2000" dirty="0" err="1"/>
              <a:t>agroživilski</a:t>
            </a:r>
            <a:r>
              <a:rPr lang="en-GB" sz="2000" dirty="0"/>
              <a:t> </a:t>
            </a:r>
            <a:r>
              <a:rPr lang="en-GB" sz="2000" dirty="0" err="1"/>
              <a:t>verigi</a:t>
            </a:r>
            <a:r>
              <a:rPr lang="en-GB" sz="20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2000" dirty="0" err="1"/>
              <a:t>Povečanje</a:t>
            </a:r>
            <a:r>
              <a:rPr lang="en-GB" sz="2000" dirty="0"/>
              <a:t> </a:t>
            </a:r>
            <a:r>
              <a:rPr lang="en-GB" sz="2000" dirty="0" err="1"/>
              <a:t>prehranske</a:t>
            </a:r>
            <a:r>
              <a:rPr lang="en-GB" sz="2000" dirty="0"/>
              <a:t> </a:t>
            </a:r>
            <a:r>
              <a:rPr lang="en-GB" sz="2000" dirty="0" err="1"/>
              <a:t>suverenosti</a:t>
            </a:r>
            <a:r>
              <a:rPr lang="en-GB" sz="2000" dirty="0"/>
              <a:t> Slovenije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GB" dirty="0"/>
          </a:p>
        </p:txBody>
      </p:sp>
      <p:pic>
        <p:nvPicPr>
          <p:cNvPr id="1026" name="Picture 2" descr="Narezana slovenska jabolka">
            <a:extLst>
              <a:ext uri="{FF2B5EF4-FFF2-40B4-BE49-F238E27FC236}">
                <a16:creationId xmlns:a16="http://schemas.microsoft.com/office/drawing/2014/main" id="{940DA4BC-7172-628C-A978-3F9C8F82EB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328" y="784479"/>
            <a:ext cx="3981450" cy="2644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PoljeZBesedilom 5">
            <a:extLst>
              <a:ext uri="{FF2B5EF4-FFF2-40B4-BE49-F238E27FC236}">
                <a16:creationId xmlns:a16="http://schemas.microsoft.com/office/drawing/2014/main" id="{8E4507F8-47FA-3FEB-64C4-FBA2F2AC9D9B}"/>
              </a:ext>
            </a:extLst>
          </p:cNvPr>
          <p:cNvSpPr txBox="1"/>
          <p:nvPr/>
        </p:nvSpPr>
        <p:spPr>
          <a:xfrm>
            <a:off x="4726004" y="6025415"/>
            <a:ext cx="25697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https://www.evrosad.si/</a:t>
            </a:r>
            <a:endParaRPr lang="sl-SI" dirty="0">
              <a:solidFill>
                <a:srgbClr val="0070C0"/>
              </a:solidFill>
            </a:endParaRPr>
          </a:p>
          <a:p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468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274C74663FE54D87F1E8564EDE8126" ma:contentTypeVersion="18" ma:contentTypeDescription="Ustvari nov dokument." ma:contentTypeScope="" ma:versionID="a02ed97e3c7408b253e4efa2284715d3">
  <xsd:schema xmlns:xsd="http://www.w3.org/2001/XMLSchema" xmlns:xs="http://www.w3.org/2001/XMLSchema" xmlns:p="http://schemas.microsoft.com/office/2006/metadata/properties" xmlns:ns2="483508ab-49fe-4a40-ba29-f8dca4adf945" xmlns:ns3="5abfe22c-dc8c-44fc-b1f8-c6706cb28fd6" targetNamespace="http://schemas.microsoft.com/office/2006/metadata/properties" ma:root="true" ma:fieldsID="cfb79d5acb70bdd0c54fc32c7348d441" ns2:_="" ns3:_="">
    <xsd:import namespace="483508ab-49fe-4a40-ba29-f8dca4adf945"/>
    <xsd:import namespace="5abfe22c-dc8c-44fc-b1f8-c6706cb28f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3508ab-49fe-4a40-ba29-f8dca4adf94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Oznake slike" ma:readOnly="false" ma:fieldId="{5cf76f15-5ced-4ddc-b409-7134ff3c332f}" ma:taxonomyMulti="true" ma:sspId="693818bf-85e6-4361-b0bc-0b333e26901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bfe22c-dc8c-44fc-b1f8-c6706cb28fd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41b91f82-56c2-4290-b305-22e7c5664127}" ma:internalName="TaxCatchAll" ma:showField="CatchAllData" ma:web="5abfe22c-dc8c-44fc-b1f8-c6706cb28f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3508ab-49fe-4a40-ba29-f8dca4adf945">
      <Terms xmlns="http://schemas.microsoft.com/office/infopath/2007/PartnerControls"/>
    </lcf76f155ced4ddcb4097134ff3c332f>
    <TaxCatchAll xmlns="5abfe22c-dc8c-44fc-b1f8-c6706cb28fd6" xsi:nil="true"/>
  </documentManagement>
</p:properties>
</file>

<file path=customXml/itemProps1.xml><?xml version="1.0" encoding="utf-8"?>
<ds:datastoreItem xmlns:ds="http://schemas.openxmlformats.org/officeDocument/2006/customXml" ds:itemID="{BB6CDA9C-A2A6-4E0E-BCE9-287437F619C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581F95-5CC3-4E5F-A486-F22EDAD47C3E}"/>
</file>

<file path=customXml/itemProps3.xml><?xml version="1.0" encoding="utf-8"?>
<ds:datastoreItem xmlns:ds="http://schemas.openxmlformats.org/officeDocument/2006/customXml" ds:itemID="{8FFA5C8B-A461-465C-BC5D-D638FAAF425F}">
  <ds:schemaRefs>
    <ds:schemaRef ds:uri="http://schemas.microsoft.com/office/2006/metadata/properties"/>
    <ds:schemaRef ds:uri="http://schemas.microsoft.com/office/infopath/2007/PartnerControls"/>
    <ds:schemaRef ds:uri="e0c4cf2c-1396-48e0-9fb8-701f9c1f262a"/>
    <ds:schemaRef ds:uri="703cdf61-9bdb-4ab1-bf99-aabb6c694d2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1401</TotalTime>
  <Words>493</Words>
  <Application>Microsoft Office PowerPoint</Application>
  <PresentationFormat>Širokozaslonsko</PresentationFormat>
  <Paragraphs>50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Times New Roman</vt:lpstr>
      <vt:lpstr>Wingdings</vt:lpstr>
      <vt:lpstr>Officeova tema</vt:lpstr>
      <vt:lpstr>IZKUŠNJE SODELOVANJA V SRIP HRANA</vt:lpstr>
      <vt:lpstr>Skupne aktivnosti s partnerji SRIP HRANA</vt:lpstr>
      <vt:lpstr>Skupni projekti s partnerji SRIP HRANA</vt:lpstr>
      <vt:lpstr>Skupni projekti s partnerji SRIP HRANA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Barbara Rupnik</dc:creator>
  <cp:lastModifiedBy>Nina Župevc</cp:lastModifiedBy>
  <cp:revision>9</cp:revision>
  <dcterms:created xsi:type="dcterms:W3CDTF">2024-03-07T14:02:07Z</dcterms:created>
  <dcterms:modified xsi:type="dcterms:W3CDTF">2025-04-09T08:40:09Z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0x010100BD274C74663FE54D87F1E8564EDE8126</vt:lpwstr>
  </property>
  <property fmtid="{D5CDD505-2E9C-101B-9397-08002B2CF9AE}" pid="3" name="MediaServiceImageTags">
    <vt:lpwstr/>
  </property>
</Properties>
</file>